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6" r:id="rId3"/>
    <p:sldId id="264" r:id="rId4"/>
    <p:sldId id="261" r:id="rId5"/>
    <p:sldId id="263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-204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13FBB-D2CD-B044-9BA3-8F2A4DEA7751}" type="datetimeFigureOut">
              <a:rPr lang="en-US" smtClean="0"/>
              <a:t>3/22/15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359FE3-085E-AB49-90B4-4D1900815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811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359FE3-085E-AB49-90B4-4D19008157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931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714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56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936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8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24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422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36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17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77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51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073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8E7C6-1A80-3444-982D-5451683CBF84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0BE8E-363D-8943-AB39-6F0426ACB3C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DJ logo2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15" y="233029"/>
            <a:ext cx="1177122" cy="88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58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okoji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057445"/>
            <a:ext cx="4302478" cy="1151819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176" y="2121171"/>
            <a:ext cx="3485302" cy="2146316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err="1" smtClean="0"/>
              <a:t>Dokoji</a:t>
            </a:r>
            <a:r>
              <a:rPr lang="en-US" sz="2800" dirty="0" smtClean="0"/>
              <a:t> offers real-</a:t>
            </a:r>
            <a:r>
              <a:rPr lang="en-US" sz="2800" dirty="0" smtClean="0"/>
              <a:t>time, localized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recommendations </a:t>
            </a:r>
            <a:br>
              <a:rPr lang="en-US" sz="28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in the context of your</a:t>
            </a:r>
            <a:br>
              <a:rPr lang="en-US" sz="2800" dirty="0" smtClean="0"/>
            </a:br>
            <a:r>
              <a:rPr lang="en-US" sz="2800" dirty="0" smtClean="0"/>
              <a:t>conversation.</a:t>
            </a:r>
            <a:endParaRPr lang="en-US" sz="2800" dirty="0"/>
          </a:p>
        </p:txBody>
      </p:sp>
      <p:pic>
        <p:nvPicPr>
          <p:cNvPr id="6" name="Picture 5" descr="Screen Shot 2015-03-21 at 4.58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478" y="9845"/>
            <a:ext cx="4861211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85250" y="3085113"/>
            <a:ext cx="365083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Dining  </a:t>
            </a:r>
            <a:r>
              <a:rPr lang="en-US" sz="2800" dirty="0"/>
              <a:t>	    </a:t>
            </a:r>
            <a:r>
              <a:rPr lang="en-US" sz="2800" dirty="0">
                <a:solidFill>
                  <a:srgbClr val="376092"/>
                </a:solidFill>
              </a:rPr>
              <a:t>Shopping</a:t>
            </a:r>
            <a:r>
              <a:rPr lang="en-US" sz="2800" dirty="0"/>
              <a:t>       </a:t>
            </a:r>
            <a:r>
              <a:rPr lang="en-US" sz="2800" dirty="0" smtClean="0">
                <a:solidFill>
                  <a:srgbClr val="376092"/>
                </a:solidFill>
              </a:rPr>
              <a:t>Entertainment</a:t>
            </a:r>
            <a:r>
              <a:rPr lang="en-US" sz="2800" dirty="0">
                <a:solidFill>
                  <a:srgbClr val="376092"/>
                </a:solidFill>
              </a:rPr>
              <a:t/>
            </a:r>
            <a:br>
              <a:rPr lang="en-US" sz="2800" dirty="0">
                <a:solidFill>
                  <a:srgbClr val="376092"/>
                </a:solidFill>
              </a:rPr>
            </a:br>
            <a:r>
              <a:rPr lang="en-US" sz="2800" dirty="0">
                <a:solidFill>
                  <a:srgbClr val="376092"/>
                </a:solidFill>
              </a:rPr>
              <a:t/>
            </a:r>
            <a:br>
              <a:rPr lang="en-US" sz="2800" dirty="0">
                <a:solidFill>
                  <a:srgbClr val="376092"/>
                </a:solidFill>
              </a:rPr>
            </a:b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4715985" y="6280860"/>
            <a:ext cx="4278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Turning conversation into better decisions.</a:t>
            </a:r>
            <a:endParaRPr lang="en-US" b="1" i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84882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424" y="1490552"/>
            <a:ext cx="4469646" cy="2764724"/>
          </a:xfrm>
        </p:spPr>
        <p:txBody>
          <a:bodyPr>
            <a:noAutofit/>
          </a:bodyPr>
          <a:lstStyle/>
          <a:p>
            <a:pPr algn="l"/>
            <a:r>
              <a:rPr lang="en-US" sz="2800" dirty="0" smtClean="0">
                <a:latin typeface="+mn-lt"/>
              </a:rPr>
              <a:t>People across races and SES do not have equitable access to broadband or tech literacy</a:t>
            </a:r>
            <a:r>
              <a:rPr lang="en-US" sz="1800" dirty="0" smtClean="0">
                <a:latin typeface="+mn-lt"/>
              </a:rPr>
              <a:t/>
            </a:r>
            <a:br>
              <a:rPr lang="en-US" sz="1800" dirty="0" smtClean="0">
                <a:latin typeface="+mn-lt"/>
              </a:rPr>
            </a:br>
            <a:r>
              <a:rPr lang="en-US" sz="1800" dirty="0">
                <a:latin typeface="+mn-lt"/>
              </a:rPr>
              <a:t/>
            </a:r>
            <a:br>
              <a:rPr lang="en-US" sz="1800" dirty="0">
                <a:latin typeface="+mn-lt"/>
              </a:rPr>
            </a:br>
            <a:r>
              <a:rPr lang="en-US" sz="1800" dirty="0" smtClean="0">
                <a:latin typeface="+mn-lt"/>
              </a:rPr>
              <a:t>                     </a:t>
            </a:r>
            <a:r>
              <a:rPr lang="en-US" sz="2800" dirty="0" smtClean="0">
                <a:latin typeface="+mn-lt"/>
              </a:rPr>
              <a:t>….but are equally </a:t>
            </a:r>
            <a:br>
              <a:rPr lang="en-US" sz="2800" dirty="0" smtClean="0">
                <a:latin typeface="+mn-lt"/>
              </a:rPr>
            </a:br>
            <a:r>
              <a:rPr lang="en-US" sz="2800" dirty="0">
                <a:latin typeface="+mn-lt"/>
              </a:rPr>
              <a:t> </a:t>
            </a:r>
            <a:r>
              <a:rPr lang="en-US" sz="2800" dirty="0" smtClean="0">
                <a:latin typeface="+mn-lt"/>
              </a:rPr>
              <a:t>                      on their phones.</a:t>
            </a:r>
            <a:r>
              <a:rPr lang="en-US" sz="2800" dirty="0" smtClean="0">
                <a:latin typeface="+mn-lt"/>
              </a:rPr>
              <a:t/>
            </a:r>
            <a:br>
              <a:rPr lang="en-US" sz="2800" dirty="0" smtClean="0">
                <a:latin typeface="+mn-lt"/>
              </a:rPr>
            </a:br>
            <a:r>
              <a:rPr lang="en-US" sz="2800" dirty="0" smtClean="0">
                <a:latin typeface="+mn-lt"/>
              </a:rPr>
              <a:t/>
            </a:r>
            <a:br>
              <a:rPr lang="en-US" sz="2800" dirty="0" smtClean="0">
                <a:latin typeface="+mn-lt"/>
              </a:rPr>
            </a:br>
            <a:endParaRPr lang="en-US" sz="28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-63155" y="17615"/>
            <a:ext cx="551655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FF6600"/>
                </a:solidFill>
              </a:rPr>
              <a:t>PROBLEM</a:t>
            </a:r>
            <a:endParaRPr lang="en-US" b="1" dirty="0">
              <a:solidFill>
                <a:srgbClr val="FF6600"/>
              </a:solidFill>
            </a:endParaRPr>
          </a:p>
        </p:txBody>
      </p:sp>
      <p:pic>
        <p:nvPicPr>
          <p:cNvPr id="11" name="Picture 10" descr="Screen Shot 2015-03-22 at 3.53.5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800" y="57441"/>
            <a:ext cx="4032129" cy="435341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01442"/>
            <a:ext cx="5080000" cy="2844800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5162148" y="4092197"/>
            <a:ext cx="4032830" cy="27647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+mn-lt"/>
              </a:rPr>
              <a:t>How can we make it easier to find </a:t>
            </a:r>
            <a:r>
              <a:rPr lang="en-US" sz="2800" dirty="0" smtClean="0"/>
              <a:t>green, </a:t>
            </a:r>
          </a:p>
          <a:p>
            <a:pPr algn="l"/>
            <a:r>
              <a:rPr lang="en-US" sz="2800" dirty="0" smtClean="0"/>
              <a:t>safe, interesting routes to </a:t>
            </a:r>
          </a:p>
          <a:p>
            <a:pPr algn="l"/>
            <a:r>
              <a:rPr lang="en-US" sz="2800" dirty="0" smtClean="0"/>
              <a:t>meet friends or go home?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60582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entagon 7"/>
          <p:cNvSpPr/>
          <p:nvPr/>
        </p:nvSpPr>
        <p:spPr>
          <a:xfrm>
            <a:off x="0" y="2981531"/>
            <a:ext cx="6486643" cy="1246375"/>
          </a:xfrm>
          <a:prstGeom prst="homePlat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88655" y="1348543"/>
            <a:ext cx="5534376" cy="2743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 smtClean="0"/>
              <a:t>Real-time, localized transportation info in context of natural text conversations on the phone.</a:t>
            </a:r>
            <a:endParaRPr lang="en-US" sz="2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05110" y="40942"/>
            <a:ext cx="520178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FF6600"/>
                </a:solidFill>
              </a:rPr>
              <a:t>SOLUTION</a:t>
            </a:r>
            <a:endParaRPr lang="en-US" b="1" dirty="0">
              <a:solidFill>
                <a:srgbClr val="FF66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25950" y="3101694"/>
            <a:ext cx="19994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DEMO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45619" y="4729176"/>
            <a:ext cx="6270637" cy="2417731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Dokoji</a:t>
            </a:r>
            <a:r>
              <a:rPr lang="en-US" sz="2400" dirty="0" smtClean="0"/>
              <a:t> conversational platform already </a:t>
            </a:r>
            <a:r>
              <a:rPr lang="en-US" sz="2400" dirty="0" smtClean="0"/>
              <a:t>exists</a:t>
            </a:r>
          </a:p>
          <a:p>
            <a:r>
              <a:rPr lang="en-US" sz="2400" dirty="0" smtClean="0"/>
              <a:t>Added </a:t>
            </a:r>
            <a:r>
              <a:rPr lang="en-US" sz="2400" dirty="0" smtClean="0"/>
              <a:t>route info during </a:t>
            </a:r>
            <a:r>
              <a:rPr lang="en-US" sz="2400" dirty="0" err="1" smtClean="0"/>
              <a:t>hackathon</a:t>
            </a:r>
            <a:endParaRPr lang="en-US" sz="2400" dirty="0" smtClean="0"/>
          </a:p>
          <a:p>
            <a:pPr marL="457200" lvl="1" indent="0">
              <a:buNone/>
            </a:pPr>
            <a:r>
              <a:rPr lang="en-US" sz="2400" dirty="0" smtClean="0"/>
              <a:t>  </a:t>
            </a:r>
            <a:r>
              <a:rPr lang="en-US" sz="2000" i="1" dirty="0" smtClean="0"/>
              <a:t>One </a:t>
            </a:r>
            <a:r>
              <a:rPr lang="en-US" sz="2000" i="1" dirty="0" smtClean="0"/>
              <a:t>Bus </a:t>
            </a:r>
            <a:r>
              <a:rPr lang="en-US" sz="2000" i="1" dirty="0" smtClean="0"/>
              <a:t>Away</a:t>
            </a:r>
            <a:r>
              <a:rPr lang="en-US" sz="2000" i="1" dirty="0" smtClean="0"/>
              <a:t>, </a:t>
            </a:r>
            <a:r>
              <a:rPr lang="en-US" sz="2000" i="1" dirty="0" smtClean="0"/>
              <a:t>Pronto</a:t>
            </a:r>
            <a:r>
              <a:rPr lang="en-US" sz="2000" i="1" dirty="0" smtClean="0"/>
              <a:t>, </a:t>
            </a:r>
            <a:r>
              <a:rPr lang="en-US" sz="2000" i="1" dirty="0" smtClean="0"/>
              <a:t>Path </a:t>
            </a:r>
            <a:r>
              <a:rPr lang="en-US" sz="2000" i="1" dirty="0" smtClean="0"/>
              <a:t>Impact (</a:t>
            </a:r>
            <a:r>
              <a:rPr lang="en-US" sz="2000" i="1" dirty="0" err="1" smtClean="0"/>
              <a:t>WSDOTpermits</a:t>
            </a:r>
            <a:r>
              <a:rPr lang="en-US" sz="2000" i="1" dirty="0" smtClean="0"/>
              <a:t>)</a:t>
            </a:r>
            <a:endParaRPr lang="en-US" sz="2000" i="1" dirty="0" smtClean="0"/>
          </a:p>
          <a:p>
            <a:pPr marL="457200" lvl="1" indent="0">
              <a:buNone/>
            </a:pPr>
            <a:endParaRPr lang="en-US" sz="2400" dirty="0" smtClean="0"/>
          </a:p>
          <a:p>
            <a:pPr lvl="1"/>
            <a:endParaRPr lang="en-US" sz="2400" dirty="0" smtClean="0"/>
          </a:p>
          <a:p>
            <a:pPr lvl="1"/>
            <a:endParaRPr lang="en-US" sz="2400" dirty="0"/>
          </a:p>
        </p:txBody>
      </p:sp>
      <p:pic>
        <p:nvPicPr>
          <p:cNvPr id="13" name="Picture 12" descr="2015-03-22 16.32.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703" y="86248"/>
            <a:ext cx="1646574" cy="2928707"/>
          </a:xfrm>
          <a:prstGeom prst="rect">
            <a:avLst/>
          </a:prstGeom>
        </p:spPr>
      </p:pic>
      <p:pic>
        <p:nvPicPr>
          <p:cNvPr id="12" name="Picture 11" descr="2015-03-22 16.32.35-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253" y="1921821"/>
            <a:ext cx="2646371" cy="470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35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pa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332" y="-13448"/>
            <a:ext cx="5063668" cy="392925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43599" y="-40427"/>
            <a:ext cx="464130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solidFill>
                  <a:srgbClr val="FF6600"/>
                </a:solidFill>
              </a:rPr>
              <a:t>IMPACT</a:t>
            </a:r>
            <a:endParaRPr lang="en-US" b="1" dirty="0">
              <a:solidFill>
                <a:srgbClr val="FF6600"/>
              </a:solidFill>
            </a:endParaRPr>
          </a:p>
        </p:txBody>
      </p:sp>
      <p:pic>
        <p:nvPicPr>
          <p:cNvPr id="12" name="Content Placeholder 11" descr="watchout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530" r="-41530"/>
          <a:stretch>
            <a:fillRect/>
          </a:stretch>
        </p:blipFill>
        <p:spPr>
          <a:xfrm>
            <a:off x="-1465015" y="2722902"/>
            <a:ext cx="6674358" cy="3670639"/>
          </a:xfrm>
        </p:spPr>
      </p:pic>
      <p:sp>
        <p:nvSpPr>
          <p:cNvPr id="13" name="Subtitle 2"/>
          <p:cNvSpPr txBox="1">
            <a:spLocks/>
          </p:cNvSpPr>
          <p:nvPr/>
        </p:nvSpPr>
        <p:spPr>
          <a:xfrm>
            <a:off x="143598" y="1135100"/>
            <a:ext cx="4069343" cy="1549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5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84803" y="6304834"/>
            <a:ext cx="4172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Trending in social </a:t>
            </a:r>
            <a:r>
              <a:rPr lang="en-US" dirty="0" smtClean="0"/>
              <a:t>media and open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174891" y="3880532"/>
            <a:ext cx="19691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Route information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8560" y="4535881"/>
            <a:ext cx="2365440" cy="321921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316024" y="6145986"/>
            <a:ext cx="2432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#Commute PAL, helps you get home</a:t>
            </a:r>
            <a:endParaRPr lang="en-US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956805" y="4332798"/>
            <a:ext cx="464130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rgbClr val="FF6600"/>
                </a:solidFill>
              </a:rPr>
              <a:t>CONCEPTS</a:t>
            </a:r>
            <a:endParaRPr lang="en-US" sz="3200" b="1" dirty="0">
              <a:solidFill>
                <a:srgbClr val="FF66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64528" y="1203912"/>
            <a:ext cx="344076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NATURAL, FUN, &amp; </a:t>
            </a:r>
            <a:r>
              <a:rPr lang="en-US" sz="2400" b="1" dirty="0" smtClean="0"/>
              <a:t>EASY </a:t>
            </a:r>
            <a:r>
              <a:rPr lang="en-US" sz="2400" b="1" dirty="0"/>
              <a:t>=</a:t>
            </a:r>
          </a:p>
          <a:p>
            <a:r>
              <a:rPr lang="en-US" sz="2400" b="1" dirty="0"/>
              <a:t>Behavioral change</a:t>
            </a:r>
          </a:p>
          <a:p>
            <a:r>
              <a:rPr lang="en-US" sz="2400" b="1" dirty="0"/>
              <a:t>Increased digital equity</a:t>
            </a:r>
          </a:p>
        </p:txBody>
      </p:sp>
      <p:pic>
        <p:nvPicPr>
          <p:cNvPr id="6" name="Picture 5" descr="ale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2750" y="1855188"/>
            <a:ext cx="277628" cy="277628"/>
          </a:xfrm>
          <a:prstGeom prst="rect">
            <a:avLst/>
          </a:prstGeom>
        </p:spPr>
      </p:pic>
      <p:pic>
        <p:nvPicPr>
          <p:cNvPr id="20" name="Picture 19" descr="ale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552" y="2722902"/>
            <a:ext cx="317392" cy="28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13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413530" y="120956"/>
            <a:ext cx="551655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 smtClean="0">
                <a:solidFill>
                  <a:srgbClr val="FF6600"/>
                </a:solidFill>
              </a:rPr>
              <a:t>IMPLEMENTATION &amp; SUSTAINABILITY</a:t>
            </a:r>
            <a:endParaRPr lang="en-US" b="1" dirty="0">
              <a:solidFill>
                <a:srgbClr val="FF66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33237" y="6086109"/>
            <a:ext cx="8229600" cy="7459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ctr">
              <a:buNone/>
            </a:pPr>
            <a:r>
              <a:rPr lang="en-US" sz="2400" dirty="0" smtClean="0">
                <a:solidFill>
                  <a:srgbClr val="FF6600"/>
                </a:solidFill>
              </a:rPr>
              <a:t>Help us test our app!  </a:t>
            </a:r>
          </a:p>
          <a:p>
            <a:pPr marL="457200" lvl="1" indent="0" algn="ctr">
              <a:buNone/>
            </a:pPr>
            <a:r>
              <a:rPr lang="en-US" sz="2400" dirty="0" smtClean="0">
                <a:solidFill>
                  <a:srgbClr val="FF6600"/>
                </a:solidFill>
              </a:rPr>
              <a:t>Go to </a:t>
            </a:r>
            <a:r>
              <a:rPr lang="en-US" sz="2400" dirty="0" smtClean="0">
                <a:solidFill>
                  <a:srgbClr val="FF6600"/>
                </a:solidFill>
                <a:hlinkClick r:id="rId2"/>
              </a:rPr>
              <a:t>http://dokoji.com</a:t>
            </a:r>
            <a:r>
              <a:rPr lang="en-US" sz="2400" dirty="0" smtClean="0">
                <a:solidFill>
                  <a:srgbClr val="FF6600"/>
                </a:solidFill>
              </a:rPr>
              <a:t> and fill out contact form.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584374" y="3539656"/>
            <a:ext cx="8220218" cy="614733"/>
          </a:xfrm>
        </p:spPr>
        <p:txBody>
          <a:bodyPr>
            <a:noAutofit/>
          </a:bodyPr>
          <a:lstStyle/>
          <a:p>
            <a:endParaRPr lang="en-US" sz="2200" b="1" dirty="0" smtClean="0"/>
          </a:p>
          <a:p>
            <a:pPr marL="0" indent="0">
              <a:buNone/>
            </a:pPr>
            <a:r>
              <a:rPr lang="en-US" sz="2200" b="1" dirty="0" smtClean="0"/>
              <a:t>Call to Action</a:t>
            </a:r>
            <a:endParaRPr lang="en-US" sz="2200" b="1" dirty="0" smtClean="0"/>
          </a:p>
          <a:p>
            <a:r>
              <a:rPr lang="en-US" sz="2200" dirty="0" smtClean="0"/>
              <a:t>MVP </a:t>
            </a:r>
            <a:r>
              <a:rPr lang="en-US" sz="2200" dirty="0"/>
              <a:t>in app </a:t>
            </a:r>
            <a:r>
              <a:rPr lang="en-US" sz="2200" dirty="0" smtClean="0"/>
              <a:t>store soon, help with t</a:t>
            </a:r>
            <a:r>
              <a:rPr lang="en-US" sz="2200" dirty="0" smtClean="0"/>
              <a:t>esting</a:t>
            </a:r>
            <a:r>
              <a:rPr lang="en-US" sz="2200" dirty="0" smtClean="0"/>
              <a:t>, </a:t>
            </a:r>
            <a:r>
              <a:rPr lang="en-US" sz="2200" dirty="0" smtClean="0"/>
              <a:t>give feedback</a:t>
            </a:r>
            <a:endParaRPr lang="en-US" sz="2200" dirty="0" smtClean="0"/>
          </a:p>
          <a:p>
            <a:r>
              <a:rPr lang="en-US" sz="2200" dirty="0" smtClean="0"/>
              <a:t>Partner </a:t>
            </a:r>
            <a:r>
              <a:rPr lang="en-US" sz="2200" dirty="0" smtClean="0"/>
              <a:t>with us (City </a:t>
            </a:r>
            <a:r>
              <a:rPr lang="en-US" sz="2200" dirty="0" smtClean="0"/>
              <a:t>of Seattle, SDOT, </a:t>
            </a:r>
            <a:r>
              <a:rPr lang="en-US" sz="2200" dirty="0" err="1" smtClean="0"/>
              <a:t>Socrata</a:t>
            </a:r>
            <a:r>
              <a:rPr lang="en-US" sz="2200" dirty="0" smtClean="0"/>
              <a:t>, One </a:t>
            </a:r>
            <a:r>
              <a:rPr lang="en-US" sz="2200" dirty="0" smtClean="0"/>
              <a:t>Bus Away</a:t>
            </a:r>
            <a:r>
              <a:rPr lang="en-US" sz="2200" dirty="0" smtClean="0"/>
              <a:t>, </a:t>
            </a:r>
          </a:p>
          <a:p>
            <a:pPr marL="57150" indent="0">
              <a:buNone/>
            </a:pPr>
            <a:r>
              <a:rPr lang="en-US" sz="2200" dirty="0"/>
              <a:t> </a:t>
            </a:r>
            <a:r>
              <a:rPr lang="en-US" sz="2200" dirty="0" smtClean="0"/>
              <a:t>     </a:t>
            </a:r>
            <a:r>
              <a:rPr lang="en-US" sz="2200" dirty="0" smtClean="0"/>
              <a:t>community groups, </a:t>
            </a:r>
            <a:r>
              <a:rPr lang="en-US" sz="2200" dirty="0" smtClean="0"/>
              <a:t>etc</a:t>
            </a:r>
            <a:r>
              <a:rPr lang="en-US" sz="2200" dirty="0" smtClean="0"/>
              <a:t>.) </a:t>
            </a:r>
            <a:r>
              <a:rPr lang="en-US" sz="2200" dirty="0" smtClean="0"/>
              <a:t>for API </a:t>
            </a:r>
            <a:r>
              <a:rPr lang="en-US" sz="2200" dirty="0" smtClean="0"/>
              <a:t>integration and outreach</a:t>
            </a:r>
          </a:p>
          <a:p>
            <a:r>
              <a:rPr lang="en-US" sz="2200" dirty="0" smtClean="0"/>
              <a:t>Give us </a:t>
            </a:r>
            <a:r>
              <a:rPr lang="en-US" sz="2200" dirty="0" smtClean="0"/>
              <a:t>advice on funding, operations, </a:t>
            </a:r>
            <a:r>
              <a:rPr lang="en-US" sz="2200" dirty="0" err="1" smtClean="0"/>
              <a:t>scalabilty</a:t>
            </a:r>
            <a:endParaRPr lang="en-US" sz="2200" dirty="0" smtClean="0"/>
          </a:p>
          <a:p>
            <a:pPr marL="457200" lvl="1" indent="0">
              <a:buNone/>
            </a:pPr>
            <a:endParaRPr lang="en-US" sz="1800" dirty="0" smtClean="0"/>
          </a:p>
          <a:p>
            <a:pPr lvl="1"/>
            <a:endParaRPr lang="en-US" sz="1800" dirty="0" smtClean="0"/>
          </a:p>
        </p:txBody>
      </p:sp>
      <p:pic>
        <p:nvPicPr>
          <p:cNvPr id="9" name="Picture 8" descr="ale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1683" y="5297571"/>
            <a:ext cx="1264338" cy="1264338"/>
          </a:xfrm>
          <a:prstGeom prst="rect">
            <a:avLst/>
          </a:prstGeom>
        </p:spPr>
      </p:pic>
      <p:pic>
        <p:nvPicPr>
          <p:cNvPr id="3" name="Picture 2" descr="IMG_104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067" y="1263956"/>
            <a:ext cx="3734369" cy="2800777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5728298" y="1263956"/>
            <a:ext cx="8220218" cy="6147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200" dirty="0" smtClean="0"/>
              <a:t>Jon </a:t>
            </a:r>
            <a:r>
              <a:rPr lang="en-US" sz="1200" dirty="0" err="1" smtClean="0"/>
              <a:t>Madamba</a:t>
            </a:r>
            <a:r>
              <a:rPr lang="en-US" sz="1200" dirty="0" smtClean="0"/>
              <a:t> Program Management			</a:t>
            </a:r>
          </a:p>
          <a:p>
            <a:pPr lvl="1"/>
            <a:r>
              <a:rPr lang="en-US" sz="1200" dirty="0" smtClean="0"/>
              <a:t>Chris Wilson Marketing					</a:t>
            </a:r>
          </a:p>
          <a:p>
            <a:pPr lvl="1"/>
            <a:r>
              <a:rPr lang="en-US" sz="1200" dirty="0" err="1" smtClean="0"/>
              <a:t>Shubham</a:t>
            </a:r>
            <a:r>
              <a:rPr lang="en-US" sz="1200" dirty="0" smtClean="0"/>
              <a:t> </a:t>
            </a:r>
            <a:r>
              <a:rPr lang="en-US" sz="1200" dirty="0" err="1" smtClean="0"/>
              <a:t>Shukla</a:t>
            </a:r>
            <a:r>
              <a:rPr lang="en-US" sz="1200" dirty="0" smtClean="0"/>
              <a:t> </a:t>
            </a:r>
            <a:r>
              <a:rPr lang="en-US" sz="1200" dirty="0" err="1" smtClean="0"/>
              <a:t>Dev</a:t>
            </a:r>
            <a:r>
              <a:rPr lang="en-US" sz="1200" dirty="0" smtClean="0"/>
              <a:t> Lead</a:t>
            </a:r>
          </a:p>
          <a:p>
            <a:pPr lvl="1"/>
            <a:r>
              <a:rPr lang="en-US" sz="1200" dirty="0" smtClean="0"/>
              <a:t>Budi </a:t>
            </a:r>
            <a:r>
              <a:rPr lang="en-US" sz="1200" dirty="0" err="1" smtClean="0"/>
              <a:t>Mulyo</a:t>
            </a:r>
            <a:r>
              <a:rPr lang="en-US" sz="1200" dirty="0" smtClean="0"/>
              <a:t> </a:t>
            </a:r>
            <a:r>
              <a:rPr lang="en-US" sz="1200" dirty="0" err="1" smtClean="0"/>
              <a:t>Dev</a:t>
            </a:r>
            <a:endParaRPr lang="en-US" sz="1200" dirty="0" smtClean="0"/>
          </a:p>
          <a:p>
            <a:pPr lvl="1"/>
            <a:r>
              <a:rPr lang="en-US" sz="1200" dirty="0" smtClean="0"/>
              <a:t>Eric </a:t>
            </a:r>
            <a:r>
              <a:rPr lang="en-US" sz="1200" dirty="0" err="1" smtClean="0"/>
              <a:t>Mentele</a:t>
            </a:r>
            <a:r>
              <a:rPr lang="en-US" sz="1200" dirty="0" smtClean="0"/>
              <a:t> </a:t>
            </a:r>
            <a:r>
              <a:rPr lang="en-US" sz="1200" dirty="0" err="1" smtClean="0"/>
              <a:t>Dev</a:t>
            </a:r>
            <a:endParaRPr lang="en-US" sz="1200" dirty="0" smtClean="0"/>
          </a:p>
          <a:p>
            <a:pPr lvl="1"/>
            <a:r>
              <a:rPr lang="en-US" sz="1200" dirty="0" err="1" smtClean="0"/>
              <a:t>Iliass</a:t>
            </a:r>
            <a:r>
              <a:rPr lang="en-US" sz="1200" dirty="0" smtClean="0"/>
              <a:t> </a:t>
            </a:r>
            <a:r>
              <a:rPr lang="en-US" sz="1200" dirty="0" err="1" smtClean="0"/>
              <a:t>Tiendredbeogo</a:t>
            </a:r>
            <a:r>
              <a:rPr lang="en-US" sz="1200" dirty="0" smtClean="0"/>
              <a:t> </a:t>
            </a:r>
            <a:r>
              <a:rPr lang="en-US" sz="1200" dirty="0" err="1" smtClean="0"/>
              <a:t>Dev</a:t>
            </a:r>
            <a:endParaRPr lang="en-US" sz="1200" dirty="0" smtClean="0"/>
          </a:p>
          <a:p>
            <a:pPr lvl="1"/>
            <a:r>
              <a:rPr lang="en-US" sz="1200" dirty="0" smtClean="0"/>
              <a:t>Shelly Farnham, Data Analytics, UX	</a:t>
            </a:r>
          </a:p>
        </p:txBody>
      </p:sp>
    </p:spTree>
    <p:extLst>
      <p:ext uri="{BB962C8B-B14F-4D97-AF65-F5344CB8AC3E}">
        <p14:creationId xmlns:p14="http://schemas.microsoft.com/office/powerpoint/2010/main" val="2750796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1760</TotalTime>
  <Words>195</Words>
  <Application>Microsoft Macintosh PowerPoint</Application>
  <PresentationFormat>On-screen Show (4:3)</PresentationFormat>
  <Paragraphs>40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 Dokoji offers real-time, localized  recommendations      in the context of your conversation.</vt:lpstr>
      <vt:lpstr>People across races and SES do not have equitable access to broadband or tech literacy                       ….but are equally                         on their phones. 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Wilson</dc:creator>
  <cp:lastModifiedBy>Shelly Farnham</cp:lastModifiedBy>
  <cp:revision>57</cp:revision>
  <dcterms:created xsi:type="dcterms:W3CDTF">2015-03-21T19:36:45Z</dcterms:created>
  <dcterms:modified xsi:type="dcterms:W3CDTF">2015-03-23T02:40:19Z</dcterms:modified>
</cp:coreProperties>
</file>

<file path=docProps/thumbnail.jpeg>
</file>